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1" r:id="rId2"/>
    <p:sldId id="257" r:id="rId3"/>
    <p:sldId id="270" r:id="rId4"/>
    <p:sldId id="264" r:id="rId5"/>
    <p:sldId id="261" r:id="rId6"/>
    <p:sldId id="258" r:id="rId7"/>
    <p:sldId id="262" r:id="rId8"/>
    <p:sldId id="259" r:id="rId9"/>
    <p:sldId id="263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D7A8-8ABD-40BC-963C-D245272522D3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FA8-6D7F-4731-9426-EA79A051C5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05877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D7A8-8ABD-40BC-963C-D245272522D3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FA8-6D7F-4731-9426-EA79A051C5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58709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D7A8-8ABD-40BC-963C-D245272522D3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FA8-6D7F-4731-9426-EA79A051C5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653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D7A8-8ABD-40BC-963C-D245272522D3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FA8-6D7F-4731-9426-EA79A051C5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3159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D7A8-8ABD-40BC-963C-D245272522D3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FA8-6D7F-4731-9426-EA79A051C5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35975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D7A8-8ABD-40BC-963C-D245272522D3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FA8-6D7F-4731-9426-EA79A051C5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48261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D7A8-8ABD-40BC-963C-D245272522D3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FA8-6D7F-4731-9426-EA79A051C5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39248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D7A8-8ABD-40BC-963C-D245272522D3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FA8-6D7F-4731-9426-EA79A051C5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26505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D7A8-8ABD-40BC-963C-D245272522D3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FA8-6D7F-4731-9426-EA79A051C5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99972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D7A8-8ABD-40BC-963C-D245272522D3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FA8-6D7F-4731-9426-EA79A051C5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18164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D7A8-8ABD-40BC-963C-D245272522D3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FA8-6D7F-4731-9426-EA79A051C5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93312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CD7A8-8ABD-40BC-963C-D245272522D3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07FA8-6D7F-4731-9426-EA79A051C5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052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igd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FE0E99E-09AE-4CDD-951B-81E289733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0635"/>
            <a:ext cx="9144000" cy="2387600"/>
          </a:xfrm>
        </p:spPr>
        <p:txBody>
          <a:bodyPr/>
          <a:lstStyle/>
          <a:p>
            <a:r>
              <a:rPr lang="he-IL" sz="6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הדרת מעפילי צפון אפריקה במחנות קפריסין </a:t>
            </a:r>
            <a:endParaRPr lang="he-IL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496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933699" y="4450196"/>
            <a:ext cx="8007927" cy="129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he-IL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e-IL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6825CA0B-5713-472F-A340-A897AABD228A}"/>
              </a:ext>
            </a:extLst>
          </p:cNvPr>
          <p:cNvSpPr/>
          <p:nvPr/>
        </p:nvSpPr>
        <p:spPr>
          <a:xfrm>
            <a:off x="2285133" y="661626"/>
            <a:ext cx="9020175" cy="77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שירותי דת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CBA6BDAB-678D-4C6D-8B3E-3F4796C52B0B}"/>
              </a:ext>
            </a:extLst>
          </p:cNvPr>
          <p:cNvSpPr/>
          <p:nvPr/>
        </p:nvSpPr>
        <p:spPr>
          <a:xfrm>
            <a:off x="723900" y="2011219"/>
            <a:ext cx="10581408" cy="2162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2400" b="1" dirty="0" err="1">
                <a:solidFill>
                  <a:srgbClr val="0070C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זהפרן</a:t>
            </a:r>
            <a:r>
              <a:rPr lang="he-IL" sz="2400" b="1" dirty="0">
                <a:solidFill>
                  <a:srgbClr val="0070C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[זעפרן] פיליפ היה </a:t>
            </a:r>
            <a:r>
              <a:rPr lang="he-IL" sz="2400" b="1" dirty="0" smtClean="0">
                <a:solidFill>
                  <a:srgbClr val="0070C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נציג </a:t>
            </a:r>
            <a:r>
              <a:rPr lang="he-IL" sz="2400" b="1" dirty="0">
                <a:solidFill>
                  <a:srgbClr val="0070C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צפון אפריקאי בוועדת הדת</a:t>
            </a:r>
            <a:r>
              <a:rPr lang="he-IL" sz="24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J21/72-32</a:t>
            </a: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e-IL" sz="2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אבל </a:t>
            </a:r>
            <a:r>
              <a:rPr lang="he-IL" sz="24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לא -</a:t>
            </a:r>
            <a:r>
              <a:rPr lang="he-IL" sz="2400" dirty="0">
                <a:solidFill>
                  <a:srgbClr val="FF0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רשימת ועד החרדים וחברה קדישא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(ללא תאריך). </a:t>
            </a:r>
            <a:r>
              <a:rPr lang="he-IL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21/330-2/51</a:t>
            </a:r>
            <a:r>
              <a:rPr lang="en-US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</a:t>
            </a:r>
            <a:endParaRPr lang="he-IL" sz="16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e-IL" sz="24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97381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3C33383A-CF7B-4D84-940B-19628E96A9FE}"/>
              </a:ext>
            </a:extLst>
          </p:cNvPr>
          <p:cNvSpPr/>
          <p:nvPr/>
        </p:nvSpPr>
        <p:spPr>
          <a:xfrm>
            <a:off x="2285133" y="661626"/>
            <a:ext cx="9020175" cy="77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קנטינה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538E110E-33CD-489D-A8B5-288087DD6310}"/>
              </a:ext>
            </a:extLst>
          </p:cNvPr>
          <p:cNvSpPr/>
          <p:nvPr/>
        </p:nvSpPr>
        <p:spPr>
          <a:xfrm>
            <a:off x="1681596" y="1724583"/>
            <a:ext cx="9457458" cy="57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8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בין עובדי הקנטינה </a:t>
            </a:r>
            <a:r>
              <a:rPr lang="he-IL" sz="14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en-US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J21/475-46 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.) 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11ED5933-F4BD-48DD-826D-2C587239524A}"/>
              </a:ext>
            </a:extLst>
          </p:cNvPr>
          <p:cNvSpPr txBox="1"/>
          <p:nvPr/>
        </p:nvSpPr>
        <p:spPr>
          <a:xfrm>
            <a:off x="2946977" y="2961559"/>
            <a:ext cx="552276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               הצרפתית</a:t>
            </a:r>
            <a:endParaRPr lang="he-IL" sz="32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r>
              <a:rPr lang="he-IL" sz="32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                    או </a:t>
            </a:r>
            <a:r>
              <a:rPr lang="he-IL" sz="32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הערבית המוגרבית </a:t>
            </a:r>
            <a:endParaRPr lang="he-IL" sz="3200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77C61B59-B9BF-4FBF-B4DF-2F490CED16DE}"/>
              </a:ext>
            </a:extLst>
          </p:cNvPr>
          <p:cNvSpPr txBox="1"/>
          <p:nvPr/>
        </p:nvSpPr>
        <p:spPr>
          <a:xfrm>
            <a:off x="6268720" y="2639574"/>
            <a:ext cx="50500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FF0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לא עבד מעפיל ששלט בשפות </a:t>
            </a:r>
            <a:endParaRPr lang="he-IL" sz="3200" dirty="0">
              <a:solidFill>
                <a:srgbClr val="FF0000"/>
              </a:solidFill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A8169057-DBAD-4A9C-B958-E83972EF0630}"/>
              </a:ext>
            </a:extLst>
          </p:cNvPr>
          <p:cNvSpPr txBox="1"/>
          <p:nvPr/>
        </p:nvSpPr>
        <p:spPr>
          <a:xfrm>
            <a:off x="6049819" y="4257299"/>
            <a:ext cx="52689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0070C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שיכול </a:t>
            </a:r>
            <a:r>
              <a:rPr lang="he-IL" sz="3200" b="1" dirty="0" smtClean="0">
                <a:solidFill>
                  <a:srgbClr val="0070C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היה תקשר </a:t>
            </a:r>
            <a:r>
              <a:rPr lang="he-IL" sz="3200" b="1" dirty="0">
                <a:solidFill>
                  <a:srgbClr val="0070C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עם המוגרבים</a:t>
            </a:r>
            <a:endParaRPr lang="he-IL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089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01D983CE-DC01-497D-AA38-82FF4A1AC0C4}"/>
              </a:ext>
            </a:extLst>
          </p:cNvPr>
          <p:cNvSpPr/>
          <p:nvPr/>
        </p:nvSpPr>
        <p:spPr>
          <a:xfrm>
            <a:off x="2285133" y="661626"/>
            <a:ext cx="9020175" cy="77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חלוקת ביגוד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DB6F25A0-5485-4A6C-A7E8-49947C4FBD75}"/>
              </a:ext>
            </a:extLst>
          </p:cNvPr>
          <p:cNvSpPr/>
          <p:nvPr/>
        </p:nvSpPr>
        <p:spPr>
          <a:xfrm>
            <a:off x="723900" y="2011219"/>
            <a:ext cx="10581408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he-IL" sz="2400" b="1" dirty="0" smtClean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בבקשה </a:t>
            </a:r>
            <a:r>
              <a:rPr lang="he-IL" sz="24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לקבלת ב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גדים לחלוקה 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21/66-99</a:t>
            </a:r>
            <a:r>
              <a:rPr lang="en-US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.( ללא תאריך).</a:t>
            </a:r>
            <a:r>
              <a:rPr lang="he-IL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</a:p>
          <a:p>
            <a:pPr>
              <a:spcAft>
                <a:spcPts val="1000"/>
              </a:spcAft>
            </a:pPr>
            <a:endParaRPr lang="he-IL" sz="16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24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בלטו בחסרונם עובדים צפון אפריקאים</a:t>
            </a:r>
            <a:endParaRPr lang="he-IL" sz="28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499284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CD699F-393A-473A-B708-942B4001BF1F}"/>
              </a:ext>
            </a:extLst>
          </p:cNvPr>
          <p:cNvSpPr txBox="1">
            <a:spLocks/>
          </p:cNvSpPr>
          <p:nvPr/>
        </p:nvSpPr>
        <p:spPr>
          <a:xfrm>
            <a:off x="1524000" y="2621281"/>
            <a:ext cx="9144000" cy="1012354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85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תודה</a:t>
            </a:r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!</a:t>
            </a:r>
          </a:p>
          <a:p>
            <a:r>
              <a:rPr lang="he-IL" sz="34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דניאל בר-אלי ביטון</a:t>
            </a:r>
            <a:endParaRPr lang="he-IL" sz="3400" b="1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C4DD90F0-95B8-4004-B37B-2663AEEDFE62}"/>
              </a:ext>
            </a:extLst>
          </p:cNvPr>
          <p:cNvGrpSpPr/>
          <p:nvPr/>
        </p:nvGrpSpPr>
        <p:grpSpPr>
          <a:xfrm>
            <a:off x="3674599" y="5634447"/>
            <a:ext cx="4842803" cy="338554"/>
            <a:chOff x="4075611" y="5634447"/>
            <a:chExt cx="4842803" cy="338554"/>
          </a:xfrm>
        </p:grpSpPr>
        <p:sp>
          <p:nvSpPr>
            <p:cNvPr id="3" name="תיבת טקסט 2">
              <a:extLst>
                <a:ext uri="{FF2B5EF4-FFF2-40B4-BE49-F238E27FC236}">
                  <a16:creationId xmlns:a16="http://schemas.microsoft.com/office/drawing/2014/main" id="{76F4E78F-74F6-4CE9-93DC-843D92378395}"/>
                </a:ext>
              </a:extLst>
            </p:cNvPr>
            <p:cNvSpPr txBox="1"/>
            <p:nvPr/>
          </p:nvSpPr>
          <p:spPr>
            <a:xfrm>
              <a:off x="4075611" y="5634447"/>
              <a:ext cx="4040777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עוצב על </a:t>
              </a:r>
              <a:r>
                <a:rPr lang="he-IL" sz="1600" dirty="0" err="1">
                  <a:latin typeface="David" panose="020E0502060401010101" pitchFamily="34" charset="-79"/>
                  <a:cs typeface="David" panose="020E0502060401010101" pitchFamily="34" charset="-79"/>
                </a:rPr>
                <a:t>יד"י</a:t>
              </a:r>
              <a:r>
                <a:rPr lang="he-IL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 גלי עיצוב ומיתוג</a:t>
              </a:r>
              <a:r>
                <a:rPr lang="en-US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1600" dirty="0">
                  <a:latin typeface="David" panose="020E0502060401010101" pitchFamily="34" charset="-79"/>
                  <a:cs typeface="David" panose="020E0502060401010101" pitchFamily="34" charset="-79"/>
                  <a:hlinkClick r:id="rId3"/>
                </a:rPr>
                <a:t>www.galigd.com</a:t>
              </a:r>
              <a:r>
                <a:rPr lang="en-US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endParaRPr lang="he-IL" sz="16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pic>
          <p:nvPicPr>
            <p:cNvPr id="5" name="תמונה 4">
              <a:extLst>
                <a:ext uri="{FF2B5EF4-FFF2-40B4-BE49-F238E27FC236}">
                  <a16:creationId xmlns:a16="http://schemas.microsoft.com/office/drawing/2014/main" id="{EF8C1C3B-6DE6-41A5-83EB-9107AD4FE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388" y="5634447"/>
              <a:ext cx="802026" cy="338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53998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2666999" y="750455"/>
            <a:ext cx="9020175" cy="603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חלוקת התפקידים במחנה הקיץ לפי מפתח מפלגתי-פוליטי</a:t>
            </a:r>
            <a:endParaRPr lang="en-US" sz="3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979055" y="1737864"/>
            <a:ext cx="10438463" cy="1944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מתוך 163 עובדים 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במקצועות הבאים במחנות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קרואולוס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מחנות קיץ- 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לא </a:t>
            </a:r>
            <a:r>
              <a:rPr lang="he-IL" sz="24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הועסקו מוגרבים </a:t>
            </a:r>
            <a:endParaRPr lang="en-US" sz="20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12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en-US" sz="12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J21/282-38 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;</a:t>
            </a:r>
            <a:r>
              <a:rPr lang="he-IL" sz="1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2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J21/282-39</a:t>
            </a:r>
            <a:r>
              <a:rPr lang="he-IL" sz="1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; 0</a:t>
            </a:r>
            <a:r>
              <a:rPr lang="en-US" sz="12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J21/282-4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;</a:t>
            </a:r>
            <a:r>
              <a:rPr lang="he-IL" sz="1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2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J21/282-35</a:t>
            </a:r>
            <a:r>
              <a:rPr lang="he-IL" sz="1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; </a:t>
            </a:r>
            <a:r>
              <a:rPr lang="he-IL" sz="12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en-US" sz="12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J21/282-4 </a:t>
            </a:r>
            <a:r>
              <a:rPr lang="he-IL" sz="1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he-IL" sz="24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250000"/>
              </a:lnSpc>
              <a:spcAft>
                <a:spcPts val="1000"/>
              </a:spcAft>
            </a:pP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עובדים אלה הועסקו</a:t>
            </a:r>
            <a:endParaRPr lang="en-US" sz="2000" b="1" dirty="0">
              <a:solidFill>
                <a:srgbClr val="FF0000"/>
              </a:solidFill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E8D96E66-118E-4977-99CC-313370CD92DC}"/>
              </a:ext>
            </a:extLst>
          </p:cNvPr>
          <p:cNvSpPr/>
          <p:nvPr/>
        </p:nvSpPr>
        <p:spPr>
          <a:xfrm>
            <a:off x="8904303" y="3710865"/>
            <a:ext cx="2610035" cy="603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במזכירות המשותפת</a:t>
            </a:r>
          </a:p>
        </p:txBody>
      </p:sp>
      <p:sp>
        <p:nvSpPr>
          <p:cNvPr id="21" name="מלבן: פינות מעוגלות 20">
            <a:extLst>
              <a:ext uri="{FF2B5EF4-FFF2-40B4-BE49-F238E27FC236}">
                <a16:creationId xmlns:a16="http://schemas.microsoft.com/office/drawing/2014/main" id="{6BE0DD4D-18B1-4EC1-94D1-8A40E192027B}"/>
              </a:ext>
            </a:extLst>
          </p:cNvPr>
          <p:cNvSpPr/>
          <p:nvPr/>
        </p:nvSpPr>
        <p:spPr>
          <a:xfrm>
            <a:off x="5694514" y="3710865"/>
            <a:ext cx="2610035" cy="603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ועדת הביקורות המרכזית</a:t>
            </a:r>
          </a:p>
        </p:txBody>
      </p:sp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04802F25-D453-4642-9E32-2A24847EC738}"/>
              </a:ext>
            </a:extLst>
          </p:cNvPr>
          <p:cNvSpPr/>
          <p:nvPr/>
        </p:nvSpPr>
        <p:spPr>
          <a:xfrm>
            <a:off x="3302492" y="3710865"/>
            <a:ext cx="1792268" cy="603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בית ספר</a:t>
            </a:r>
          </a:p>
        </p:txBody>
      </p:sp>
      <p:sp>
        <p:nvSpPr>
          <p:cNvPr id="23" name="מלבן: פינות מעוגלות 22">
            <a:extLst>
              <a:ext uri="{FF2B5EF4-FFF2-40B4-BE49-F238E27FC236}">
                <a16:creationId xmlns:a16="http://schemas.microsoft.com/office/drawing/2014/main" id="{7DE3E804-22F6-4A5C-9590-31B174FF689A}"/>
              </a:ext>
            </a:extLst>
          </p:cNvPr>
          <p:cNvSpPr/>
          <p:nvPr/>
        </p:nvSpPr>
        <p:spPr>
          <a:xfrm>
            <a:off x="910470" y="3710865"/>
            <a:ext cx="1792268" cy="603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סנדלרייה</a:t>
            </a:r>
          </a:p>
        </p:txBody>
      </p:sp>
      <p:sp>
        <p:nvSpPr>
          <p:cNvPr id="24" name="מלבן: פינות מעוגלות 23">
            <a:extLst>
              <a:ext uri="{FF2B5EF4-FFF2-40B4-BE49-F238E27FC236}">
                <a16:creationId xmlns:a16="http://schemas.microsoft.com/office/drawing/2014/main" id="{E3E95C61-0E6A-4453-B956-ACF2E5CF398C}"/>
              </a:ext>
            </a:extLst>
          </p:cNvPr>
          <p:cNvSpPr/>
          <p:nvPr/>
        </p:nvSpPr>
        <p:spPr>
          <a:xfrm>
            <a:off x="9188389" y="4662255"/>
            <a:ext cx="2325949" cy="603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קנטינה מרכזית</a:t>
            </a:r>
          </a:p>
        </p:txBody>
      </p:sp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4C374775-03FB-4500-8177-87976EE0C815}"/>
              </a:ext>
            </a:extLst>
          </p:cNvPr>
          <p:cNvSpPr/>
          <p:nvPr/>
        </p:nvSpPr>
        <p:spPr>
          <a:xfrm>
            <a:off x="6759350" y="4662254"/>
            <a:ext cx="1904771" cy="603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ועד המשפט</a:t>
            </a:r>
          </a:p>
        </p:txBody>
      </p: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6A0233FF-A048-491F-83CF-D3E37E738C7A}"/>
              </a:ext>
            </a:extLst>
          </p:cNvPr>
          <p:cNvSpPr/>
          <p:nvPr/>
        </p:nvSpPr>
        <p:spPr>
          <a:xfrm>
            <a:off x="4480265" y="4662254"/>
            <a:ext cx="1904771" cy="603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ועדת תרבות</a:t>
            </a:r>
          </a:p>
        </p:txBody>
      </p:sp>
      <p:sp>
        <p:nvSpPr>
          <p:cNvPr id="27" name="מלבן: פינות מעוגלות 26">
            <a:extLst>
              <a:ext uri="{FF2B5EF4-FFF2-40B4-BE49-F238E27FC236}">
                <a16:creationId xmlns:a16="http://schemas.microsoft.com/office/drawing/2014/main" id="{5DBF24C3-B1A7-48B4-BB45-6B015E8FE7C3}"/>
              </a:ext>
            </a:extLst>
          </p:cNvPr>
          <p:cNvSpPr/>
          <p:nvPr/>
        </p:nvSpPr>
        <p:spPr>
          <a:xfrm>
            <a:off x="2126203" y="4674033"/>
            <a:ext cx="1904771" cy="603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תיאטרון</a:t>
            </a:r>
          </a:p>
        </p:txBody>
      </p:sp>
      <p:sp>
        <p:nvSpPr>
          <p:cNvPr id="28" name="מלבן: פינות מעוגלות 27">
            <a:extLst>
              <a:ext uri="{FF2B5EF4-FFF2-40B4-BE49-F238E27FC236}">
                <a16:creationId xmlns:a16="http://schemas.microsoft.com/office/drawing/2014/main" id="{E9ACA1E1-0C8A-43D6-B06C-6C4C9EC99CD1}"/>
              </a:ext>
            </a:extLst>
          </p:cNvPr>
          <p:cNvSpPr/>
          <p:nvPr/>
        </p:nvSpPr>
        <p:spPr>
          <a:xfrm>
            <a:off x="8236003" y="5613643"/>
            <a:ext cx="1904771" cy="603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מחסן</a:t>
            </a:r>
          </a:p>
        </p:txBody>
      </p:sp>
      <p:sp>
        <p:nvSpPr>
          <p:cNvPr id="29" name="מלבן: פינות מעוגלות 28">
            <a:extLst>
              <a:ext uri="{FF2B5EF4-FFF2-40B4-BE49-F238E27FC236}">
                <a16:creationId xmlns:a16="http://schemas.microsoft.com/office/drawing/2014/main" id="{4EA042C7-AC62-46DF-BA5C-13F4C1FD33C5}"/>
              </a:ext>
            </a:extLst>
          </p:cNvPr>
          <p:cNvSpPr/>
          <p:nvPr/>
        </p:nvSpPr>
        <p:spPr>
          <a:xfrm>
            <a:off x="5806964" y="5643177"/>
            <a:ext cx="1904771" cy="603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מטבח</a:t>
            </a:r>
          </a:p>
        </p:txBody>
      </p:sp>
      <p:sp>
        <p:nvSpPr>
          <p:cNvPr id="30" name="מלבן: פינות מעוגלות 29">
            <a:extLst>
              <a:ext uri="{FF2B5EF4-FFF2-40B4-BE49-F238E27FC236}">
                <a16:creationId xmlns:a16="http://schemas.microsoft.com/office/drawing/2014/main" id="{C82BC533-A938-4ED7-9245-22ABEA60E84F}"/>
              </a:ext>
            </a:extLst>
          </p:cNvPr>
          <p:cNvSpPr/>
          <p:nvPr/>
        </p:nvSpPr>
        <p:spPr>
          <a:xfrm>
            <a:off x="3377925" y="5637201"/>
            <a:ext cx="1904771" cy="603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ספרייה</a:t>
            </a:r>
          </a:p>
        </p:txBody>
      </p:sp>
    </p:spTree>
    <p:extLst>
      <p:ext uri="{BB962C8B-B14F-4D97-AF65-F5344CB8AC3E}">
        <p14:creationId xmlns:p14="http://schemas.microsoft.com/office/powerpoint/2010/main" val="37411157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535133" y="2317856"/>
            <a:ext cx="7121734" cy="2440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האירופאים זלזלו במוגרבים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2800" dirty="0">
                <a:solidFill>
                  <a:srgbClr val="FF0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הם קופחו בכל הקשור </a:t>
            </a:r>
            <a:r>
              <a:rPr lang="he-IL" sz="2800" b="1" dirty="0">
                <a:solidFill>
                  <a:srgbClr val="FF0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ל'מקורות פרנסה</a:t>
            </a:r>
            <a:r>
              <a:rPr lang="he-IL" sz="2800" dirty="0">
                <a:solidFill>
                  <a:srgbClr val="FF0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'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במחנות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8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כמו </a:t>
            </a:r>
            <a:endParaRPr lang="he-IL" sz="28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עבודה במחסני המחנה והצבא</a:t>
            </a:r>
            <a:r>
              <a:rPr lang="he-IL" sz="28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 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E467C0C-9B36-49DC-8439-08FA28026A49}"/>
              </a:ext>
            </a:extLst>
          </p:cNvPr>
          <p:cNvSpPr txBox="1"/>
          <p:nvPr/>
        </p:nvSpPr>
        <p:spPr>
          <a:xfrm>
            <a:off x="2708065" y="643355"/>
            <a:ext cx="6775867" cy="1210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44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רפאל חמל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אי"ט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13-2-2/35/71. (10.9.47-20.8.47)</a:t>
            </a:r>
            <a:endParaRPr lang="en-US" sz="28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284995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305018" y="1778380"/>
            <a:ext cx="10164526" cy="328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המזכירות המשותפת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של כל מחנה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אוישה ביוצאי </a:t>
            </a: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אירופה בלבד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  שארית הפליטה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המזכירות המשותפת חילקה אישורי עבודה </a:t>
            </a: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'</a:t>
            </a:r>
            <a:r>
              <a:rPr lang="he-I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צעטעלך</a:t>
            </a:r>
            <a:r>
              <a:rPr lang="he-IL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'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                                    לעובדים </a:t>
            </a: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במחנות ומחוצה להם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לפי המלצת התנועות </a:t>
            </a:r>
            <a:r>
              <a:rPr lang="he-IL" sz="12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sz="1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2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J21/28255;4;5</a:t>
            </a:r>
            <a:endParaRPr lang="he-IL" sz="20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A1D6C3B4-9CB1-4C67-A4C0-76A628F22184}"/>
              </a:ext>
            </a:extLst>
          </p:cNvPr>
          <p:cNvSpPr/>
          <p:nvPr/>
        </p:nvSpPr>
        <p:spPr>
          <a:xfrm>
            <a:off x="7362825" y="598055"/>
            <a:ext cx="3868593" cy="842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הוועדה המתמדת</a:t>
            </a:r>
            <a:endParaRPr lang="en-US" sz="4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4522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844800" y="1724858"/>
            <a:ext cx="838661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רשימת עובדים מטעם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השוה"צ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במחנות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קראולוס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; 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en-US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J21/282-38</a:t>
            </a:r>
            <a:r>
              <a:rPr lang="en-US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e-IL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רשימת עובדים מטעם מפא"י </a:t>
            </a:r>
            <a:r>
              <a:rPr lang="en-US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J21/282-39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e-IL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רשימת עובדים מטעם אחדות העבודה 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0</a:t>
            </a:r>
            <a:r>
              <a:rPr lang="en-US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J21/282-4</a:t>
            </a:r>
            <a:endParaRPr lang="he-IL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e-IL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רשימות עובדים מטעם העובד הציוני במחנות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קראולוס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J21/282-35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e-IL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רשימת עובדים מטעם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הפוהמ"ז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במחנות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קראולוס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J21/282-37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  <a:endParaRPr lang="en-US" sz="1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endParaRPr lang="he-IL" sz="2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רשימת עובדים מטעם אחדות העבודה במחנות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קראולוס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en-US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J21/282-4 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B2A7B8F4-C6C6-4B4A-BBB0-989211DE37CE}"/>
              </a:ext>
            </a:extLst>
          </p:cNvPr>
          <p:cNvSpPr/>
          <p:nvPr/>
        </p:nvSpPr>
        <p:spPr>
          <a:xfrm>
            <a:off x="2428875" y="598055"/>
            <a:ext cx="8802543" cy="842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רשימות של אנשי שלומנו לפי תנועות</a:t>
            </a:r>
            <a:endParaRPr lang="en-US" sz="4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655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90576" y="4022636"/>
            <a:ext cx="10217356" cy="1109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הם [הצפון אפריקאים] </a:t>
            </a:r>
            <a:endParaRPr lang="he-IL" sz="2800" dirty="0" smtClean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מקופחים </a:t>
            </a:r>
            <a:r>
              <a:rPr lang="he-IL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בכל מה שנוגע ל'מקורות הכנסה' במחנות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12E84E0-746C-4C7E-8A5A-165B6A3CA9DD}"/>
              </a:ext>
            </a:extLst>
          </p:cNvPr>
          <p:cNvSpPr txBox="1"/>
          <p:nvPr/>
        </p:nvSpPr>
        <p:spPr>
          <a:xfrm>
            <a:off x="4232065" y="763398"/>
            <a:ext cx="6775867" cy="740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אלי מויאל </a:t>
            </a:r>
            <a:r>
              <a:rPr lang="he-IL" sz="12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en-US" sz="12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S6/262 </a:t>
            </a:r>
            <a:r>
              <a:rPr lang="he-IL" sz="1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(5.9.47)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A5ED3D66-600D-4263-BA08-C45F1B2F39AF}"/>
              </a:ext>
            </a:extLst>
          </p:cNvPr>
          <p:cNvSpPr/>
          <p:nvPr/>
        </p:nvSpPr>
        <p:spPr>
          <a:xfrm>
            <a:off x="1209964" y="1125431"/>
            <a:ext cx="9797968" cy="2125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המעפילים הצפון אפריקאים </a:t>
            </a:r>
            <a:r>
              <a:rPr lang="he-IL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החלו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8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               </a:t>
            </a:r>
            <a:r>
              <a:rPr lang="he-IL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להשתלב </a:t>
            </a:r>
            <a:r>
              <a:rPr lang="he-IL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במערכת הממסדית במחנות הקיץ ובמזכירות המחנה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e-IL" sz="2000" b="1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1751D0B-1BE8-4B55-99CE-0C4E0B5C3342}"/>
              </a:ext>
            </a:extLst>
          </p:cNvPr>
          <p:cNvSpPr txBox="1"/>
          <p:nvPr/>
        </p:nvSpPr>
        <p:spPr>
          <a:xfrm>
            <a:off x="4232064" y="3193291"/>
            <a:ext cx="6775867" cy="740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רפאל חמל </a:t>
            </a:r>
            <a:r>
              <a:rPr lang="he-IL" sz="12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אי"ט</a:t>
            </a:r>
            <a:r>
              <a:rPr lang="he-IL" sz="1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13-2-2/35/7 (</a:t>
            </a:r>
            <a:r>
              <a:rPr lang="en-US" sz="12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17.11.47</a:t>
            </a:r>
            <a:r>
              <a:rPr lang="he-IL" sz="1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78618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152650" y="1769827"/>
            <a:ext cx="9152659" cy="501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השקיפות ביידוע המעפילים במחנה הייתה מעורפלת עבור מעפילי צפון אפריקה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285133" y="2503055"/>
            <a:ext cx="90201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he-IL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דוגמאות להודעות בשפה היידיש בקפריסין</a:t>
            </a:r>
          </a:p>
          <a:p>
            <a:pPr algn="r"/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e-IL" b="1" dirty="0">
                <a:solidFill>
                  <a:srgbClr val="0070C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פרוטוקול לטובת יוצאי 'אקסודוס' ובכתב יד נוסף גם למחנה 55. </a:t>
            </a:r>
            <a:r>
              <a:rPr lang="he-IL" sz="1400" b="1" dirty="0">
                <a:solidFill>
                  <a:srgbClr val="0070C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(19.10.47) </a:t>
            </a:r>
            <a:r>
              <a:rPr lang="he-IL" sz="1400" b="1" dirty="0" err="1">
                <a:solidFill>
                  <a:srgbClr val="0070C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en-US" sz="1400" b="1" dirty="0">
                <a:solidFill>
                  <a:srgbClr val="0070C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.J21/1-3 </a:t>
            </a:r>
            <a:endParaRPr lang="he-IL" sz="1400" b="1" dirty="0">
              <a:solidFill>
                <a:srgbClr val="0070C0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85750" indent="-285750" algn="r">
              <a:buFont typeface="Courier New" panose="02070309020205020404" pitchFamily="49" charset="0"/>
              <a:buChar char="o"/>
            </a:pPr>
            <a:endParaRPr lang="he-IL" b="1" dirty="0">
              <a:solidFill>
                <a:srgbClr val="0070C0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e-IL" b="1" dirty="0">
                <a:solidFill>
                  <a:schemeClr val="accent2">
                    <a:lumMod val="75000"/>
                  </a:schemeClr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מודעות לחיפוש קרובים; </a:t>
            </a:r>
            <a:r>
              <a:rPr lang="he-IL" sz="1400" b="1" dirty="0" err="1">
                <a:solidFill>
                  <a:schemeClr val="accent2">
                    <a:lumMod val="75000"/>
                  </a:schemeClr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b="1" dirty="0">
                <a:solidFill>
                  <a:schemeClr val="accent2">
                    <a:lumMod val="75000"/>
                  </a:schemeClr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J21/2-6</a:t>
            </a:r>
            <a:r>
              <a:rPr lang="he-IL" b="1" dirty="0">
                <a:solidFill>
                  <a:schemeClr val="accent2">
                    <a:lumMod val="75000"/>
                  </a:schemeClr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e-IL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e-IL" b="1" dirty="0">
                <a:solidFill>
                  <a:srgbClr val="00B05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הודעה לגבי מחסן בגדים. </a:t>
            </a:r>
            <a:r>
              <a:rPr lang="he-IL" sz="1400" b="1" dirty="0" err="1">
                <a:solidFill>
                  <a:srgbClr val="00B05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b="1" dirty="0">
                <a:solidFill>
                  <a:srgbClr val="00B05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400" b="1" dirty="0">
                <a:solidFill>
                  <a:srgbClr val="00B05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J21/16-7</a:t>
            </a:r>
            <a:r>
              <a:rPr lang="he-IL" b="1" dirty="0">
                <a:solidFill>
                  <a:srgbClr val="00B05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</a:p>
          <a:p>
            <a:pPr marL="285750" indent="-285750" algn="r">
              <a:buFont typeface="Courier New" panose="02070309020205020404" pitchFamily="49" charset="0"/>
              <a:buChar char="o"/>
            </a:pPr>
            <a:endParaRPr lang="he-IL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e-IL" b="1" dirty="0">
                <a:solidFill>
                  <a:srgbClr val="0070C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הודעה ממחלקת העלייה על מפגש במועדון 65. </a:t>
            </a:r>
            <a:r>
              <a:rPr lang="he-IL" sz="1400" b="1" dirty="0" err="1">
                <a:solidFill>
                  <a:srgbClr val="0070C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b="1" dirty="0">
                <a:solidFill>
                  <a:srgbClr val="0070C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400" b="1" dirty="0">
                <a:solidFill>
                  <a:srgbClr val="0070C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J21/16-87</a:t>
            </a:r>
            <a:r>
              <a:rPr lang="he-IL" b="1" dirty="0">
                <a:solidFill>
                  <a:srgbClr val="0070C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</a:p>
          <a:p>
            <a:pPr marL="285750" indent="-285750" algn="r">
              <a:buFont typeface="Courier New" panose="02070309020205020404" pitchFamily="49" charset="0"/>
              <a:buChar char="o"/>
            </a:pPr>
            <a:endParaRPr lang="he-IL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e-IL" b="1" dirty="0">
                <a:solidFill>
                  <a:srgbClr val="FFC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הודעה לגבי מעפילים </a:t>
            </a:r>
            <a:r>
              <a:rPr lang="he-IL" b="1" dirty="0" smtClean="0">
                <a:solidFill>
                  <a:srgbClr val="FFC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מ'לא </a:t>
            </a:r>
            <a:r>
              <a:rPr lang="he-IL" b="1" dirty="0">
                <a:solidFill>
                  <a:srgbClr val="FFC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תפחידונו' במחנה 68 להגיע לוועדת עלייה במחנה 65. (</a:t>
            </a:r>
            <a:r>
              <a:rPr lang="he-IL" sz="1400" b="1" dirty="0">
                <a:solidFill>
                  <a:srgbClr val="FFC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9.4.48</a:t>
            </a:r>
            <a:r>
              <a:rPr lang="he-IL" b="1" dirty="0">
                <a:solidFill>
                  <a:srgbClr val="FFC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) </a:t>
            </a:r>
            <a:r>
              <a:rPr lang="he-IL" sz="1400" b="1" dirty="0" err="1">
                <a:solidFill>
                  <a:srgbClr val="FFC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en-US" sz="1400" b="1" dirty="0">
                <a:solidFill>
                  <a:srgbClr val="FFC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J21/16-81</a:t>
            </a:r>
            <a:r>
              <a:rPr lang="en-US" b="1" dirty="0">
                <a:solidFill>
                  <a:srgbClr val="FFC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he-IL" b="1" dirty="0">
              <a:solidFill>
                <a:srgbClr val="FFC000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85750" indent="-285750" algn="r">
              <a:buFont typeface="Courier New" panose="02070309020205020404" pitchFamily="49" charset="0"/>
              <a:buChar char="o"/>
            </a:pPr>
            <a:endParaRPr lang="he-IL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דוחות ואספקת מכסות מזון למעפילים נכתבו ביידיש וברומנית. </a:t>
            </a:r>
            <a:r>
              <a:rPr lang="he-IL" sz="1400" b="1" dirty="0" err="1">
                <a:solidFill>
                  <a:srgbClr val="FF0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J21/287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; </a:t>
            </a:r>
            <a:r>
              <a:rPr lang="en-US" sz="1400" b="1" dirty="0">
                <a:solidFill>
                  <a:srgbClr val="FF0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J21/289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; </a:t>
            </a:r>
            <a:endParaRPr lang="en-US" b="1" dirty="0">
              <a:solidFill>
                <a:srgbClr val="FF0000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85750" indent="-285750" algn="r">
              <a:buFont typeface="Courier New" panose="02070309020205020404" pitchFamily="49" charset="0"/>
              <a:buChar char="o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1F484ECC-38E0-4DFD-A460-4939372D0303}"/>
              </a:ext>
            </a:extLst>
          </p:cNvPr>
          <p:cNvSpPr/>
          <p:nvPr/>
        </p:nvSpPr>
        <p:spPr>
          <a:xfrm>
            <a:off x="2285133" y="661626"/>
            <a:ext cx="9020175" cy="77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מחסום </a:t>
            </a:r>
            <a:r>
              <a:rPr lang="he-IL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השפה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93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2262908" y="2074429"/>
            <a:ext cx="9042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הודעה על מסירת 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תעודות עולה ותמונות לתעודה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  <a:r>
              <a:rPr lang="he-IL" sz="1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(4.9.48) </a:t>
            </a:r>
            <a:r>
              <a:rPr lang="en-US" sz="1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J21/19-8/6</a:t>
            </a:r>
            <a:r>
              <a:rPr lang="en-US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</a:p>
          <a:p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הודעה למעפילי 'מורדי הגיטאות', 'י"ד גיבורי גשר הזיו' 'יהודה הלוי' ו'שיבת ציון' 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להגיע לבדיקה ראייה במחנה 65. </a:t>
            </a:r>
            <a:r>
              <a:rPr lang="he-IL" sz="1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(2.4.48) </a:t>
            </a:r>
            <a:r>
              <a:rPr lang="he-IL" sz="12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sz="1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J21/16-154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e-IL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הודעה למעפילים על 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עדכון ומסירת מידע אישי למחלקת העלייה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לגבי ספינתם כדי שלא ילכו לאיבוד בעלייה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  <a:r>
              <a:rPr lang="he-IL" sz="1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(2.7.48) </a:t>
            </a:r>
            <a:r>
              <a:rPr lang="he-IL" sz="12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en-US" sz="1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J21/164-30</a:t>
            </a:r>
            <a:r>
              <a:rPr lang="en-US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18E3152E-9D17-4980-8D7E-A60B2A3D2CB8}"/>
              </a:ext>
            </a:extLst>
          </p:cNvPr>
          <p:cNvSpPr/>
          <p:nvPr/>
        </p:nvSpPr>
        <p:spPr>
          <a:xfrm>
            <a:off x="2285133" y="661626"/>
            <a:ext cx="9020175" cy="77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דוגמאות </a:t>
            </a:r>
            <a:r>
              <a:rPr lang="he-IL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להדרה בגין השפה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455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23900" y="1851784"/>
            <a:ext cx="10581408" cy="3069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דוגמה לפרוטוקול ועד המשפט ביידיש. 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(13.9.48) 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J21/325-32-33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e-IL" sz="1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דוגמה לפרוטוקול ביידיש על הצהרת תעודת עולה 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en-US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J21/326-12 </a:t>
            </a:r>
            <a:r>
              <a:rPr lang="he-IL" sz="1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  <a:endParaRPr lang="he-IL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e-IL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הודעת מרכז פועלי אגודת ישראל בקפריסין על מינוי נציג בוועד המשפט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(י"ח אלול, תש"ח). 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en-US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J21/66-4 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  <a:endParaRPr lang="he-IL" sz="1400" dirty="0" smtClean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n-US" sz="1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5E392522-80B0-40DE-8D8A-D0F068BCCAA4}"/>
              </a:ext>
            </a:extLst>
          </p:cNvPr>
          <p:cNvSpPr/>
          <p:nvPr/>
        </p:nvSpPr>
        <p:spPr>
          <a:xfrm>
            <a:off x="2285133" y="661626"/>
            <a:ext cx="9020175" cy="77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ועד המשפט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CC7A9570-7BA4-456C-A17D-9A683F60EECA}"/>
              </a:ext>
            </a:extLst>
          </p:cNvPr>
          <p:cNvSpPr txBox="1"/>
          <p:nvPr/>
        </p:nvSpPr>
        <p:spPr>
          <a:xfrm>
            <a:off x="2392218" y="4634493"/>
            <a:ext cx="8697913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3200" b="1" dirty="0">
                <a:solidFill>
                  <a:srgbClr val="FF000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בבית דין של חברים לא היה חבר צפון אפריקאי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059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516</Words>
  <Application>Microsoft Office PowerPoint</Application>
  <PresentationFormat>מסך רחב</PresentationFormat>
  <Paragraphs>94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David</vt:lpstr>
      <vt:lpstr>Times New Roman</vt:lpstr>
      <vt:lpstr>Wingdings</vt:lpstr>
      <vt:lpstr>ערכת נושא Office</vt:lpstr>
      <vt:lpstr>הדרת מעפילי צפון אפריקה במחנות קפריסין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דני</dc:creator>
  <cp:lastModifiedBy>דני</cp:lastModifiedBy>
  <cp:revision>49</cp:revision>
  <dcterms:created xsi:type="dcterms:W3CDTF">2021-01-14T11:51:37Z</dcterms:created>
  <dcterms:modified xsi:type="dcterms:W3CDTF">2021-09-11T08:44:09Z</dcterms:modified>
</cp:coreProperties>
</file>